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  <p:sldMasterId id="2147483744" r:id="rId2"/>
  </p:sldMasterIdLst>
  <p:notesMasterIdLst>
    <p:notesMasterId r:id="rId7"/>
  </p:notesMasterIdLst>
  <p:sldIdLst>
    <p:sldId id="736" r:id="rId3"/>
    <p:sldId id="735" r:id="rId4"/>
    <p:sldId id="737" r:id="rId5"/>
    <p:sldId id="738" r:id="rId6"/>
  </p:sldIdLst>
  <p:sldSz cx="12192000" cy="6858000"/>
  <p:notesSz cx="6735763" cy="9866313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A8C00"/>
    <a:srgbClr val="0046D2"/>
    <a:srgbClr val="FF6600"/>
    <a:srgbClr val="E6E6E6"/>
    <a:srgbClr val="87F820"/>
    <a:srgbClr val="D9D9D9"/>
    <a:srgbClr val="A5A5C3"/>
    <a:srgbClr val="F2F2F2"/>
    <a:srgbClr val="7F7F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19" autoAdjust="0"/>
    <p:restoredTop sz="90860" autoAdjust="0"/>
  </p:normalViewPr>
  <p:slideViewPr>
    <p:cSldViewPr snapToGrid="0">
      <p:cViewPr>
        <p:scale>
          <a:sx n="87" d="100"/>
          <a:sy n="87" d="100"/>
        </p:scale>
        <p:origin x="-1374" y="-49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3316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3316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559743BA-0D74-424C-99BC-080B46C91554}" type="datetimeFigureOut">
              <a:rPr lang="ru-RU" smtClean="0"/>
              <a:pPr/>
              <a:t>21.08.2023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7701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5" rIns="91431" bIns="45715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6500"/>
            <a:ext cx="5388610" cy="4439841"/>
          </a:xfrm>
          <a:prstGeom prst="rect">
            <a:avLst/>
          </a:prstGeom>
        </p:spPr>
        <p:txBody>
          <a:bodyPr vert="horz" lIns="91431" tIns="45715" rIns="91431" bIns="45715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5"/>
            <a:ext cx="2918831" cy="493316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5"/>
            <a:ext cx="2918831" cy="493316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FC1DCAA5-00E6-4B20-B8A5-2174C82E0E2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49598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A83CD-5250-4343-9A1A-9DB4991B74E5}" type="datetime1">
              <a:rPr lang="uk-UA" smtClean="0"/>
              <a:pPr/>
              <a:t>21.08.2023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11E39-81B9-475E-AD95-18BBD52759AB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693606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5626C-95AB-4991-9453-56E0B8B4B6FE}" type="datetime1">
              <a:rPr lang="uk-UA" smtClean="0"/>
              <a:pPr/>
              <a:t>21.08.2023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11E39-81B9-475E-AD95-18BBD52759AB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018687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A5946-9067-463F-9468-BF33B084A8C0}" type="datetime1">
              <a:rPr lang="uk-UA" smtClean="0"/>
              <a:pPr/>
              <a:t>21.08.2023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11E39-81B9-475E-AD95-18BBD52759AB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989996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A83CD-5250-4343-9A1A-9DB4991B74E5}" type="datetime1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21.08.2023</a:t>
            </a:fld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11E39-81B9-475E-AD95-18BBD52759A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54695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3DB50-ADA6-4F07-9FCD-8F42E8DFB389}" type="datetime1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21.08.2023</a:t>
            </a:fld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11E39-81B9-475E-AD95-18BBD52759A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85817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1FD7E-4356-40C6-B46E-63840C147652}" type="datetime1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21.08.2023</a:t>
            </a:fld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11E39-81B9-475E-AD95-18BBD52759A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95291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BE4FE-8621-4C36-BF6A-BE6537B6E43B}" type="datetime1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21.08.2023</a:t>
            </a:fld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11E39-81B9-475E-AD95-18BBD52759A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42932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2DA8F-BA52-4188-A509-37FF7BD190A4}" type="datetime1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21.08.2023</a:t>
            </a:fld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11E39-81B9-475E-AD95-18BBD52759A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4599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6BFC3-3AF5-44F2-A479-1B2EE0B02D4C}" type="datetime1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21.08.2023</a:t>
            </a:fld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11E39-81B9-475E-AD95-18BBD52759A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6476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CED42-8586-4839-9FDE-D79022184D1C}" type="datetime1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21.08.2023</a:t>
            </a:fld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11E39-81B9-475E-AD95-18BBD52759A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95468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E0D49-526F-4643-A3B4-1144158AE514}" type="datetime1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21.08.2023</a:t>
            </a:fld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11E39-81B9-475E-AD95-18BBD52759A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0838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3DB50-ADA6-4F07-9FCD-8F42E8DFB389}" type="datetime1">
              <a:rPr lang="uk-UA" smtClean="0"/>
              <a:pPr/>
              <a:t>21.08.2023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11E39-81B9-475E-AD95-18BBD52759AB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5858945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63994-A8BA-44FB-8514-A9138F1D72F2}" type="datetime1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21.08.2023</a:t>
            </a:fld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11E39-81B9-475E-AD95-18BBD52759A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70549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5626C-95AB-4991-9453-56E0B8B4B6FE}" type="datetime1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21.08.2023</a:t>
            </a:fld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11E39-81B9-475E-AD95-18BBD52759A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85162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A5946-9067-463F-9468-BF33B084A8C0}" type="datetime1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21.08.2023</a:t>
            </a:fld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11E39-81B9-475E-AD95-18BBD52759A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1804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1FD7E-4356-40C6-B46E-63840C147652}" type="datetime1">
              <a:rPr lang="uk-UA" smtClean="0"/>
              <a:pPr/>
              <a:t>21.08.2023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11E39-81B9-475E-AD95-18BBD52759AB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6830312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BE4FE-8621-4C36-BF6A-BE6537B6E43B}" type="datetime1">
              <a:rPr lang="uk-UA" smtClean="0"/>
              <a:pPr/>
              <a:t>21.08.2023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11E39-81B9-475E-AD95-18BBD52759AB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23132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2DA8F-BA52-4188-A509-37FF7BD190A4}" type="datetime1">
              <a:rPr lang="uk-UA" smtClean="0"/>
              <a:pPr/>
              <a:t>21.08.2023</a:t>
            </a:fld>
            <a:endParaRPr lang="uk-UA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11E39-81B9-475E-AD95-18BBD52759AB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684921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6BFC3-3AF5-44F2-A479-1B2EE0B02D4C}" type="datetime1">
              <a:rPr lang="uk-UA" smtClean="0"/>
              <a:pPr/>
              <a:t>21.08.2023</a:t>
            </a:fld>
            <a:endParaRPr lang="uk-UA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11E39-81B9-475E-AD95-18BBD52759AB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00766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CED42-8586-4839-9FDE-D79022184D1C}" type="datetime1">
              <a:rPr lang="uk-UA" smtClean="0"/>
              <a:pPr/>
              <a:t>21.08.2023</a:t>
            </a:fld>
            <a:endParaRPr lang="uk-UA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11E39-81B9-475E-AD95-18BBD52759AB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995045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E0D49-526F-4643-A3B4-1144158AE514}" type="datetime1">
              <a:rPr lang="uk-UA" smtClean="0"/>
              <a:pPr/>
              <a:t>21.08.2023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11E39-81B9-475E-AD95-18BBD52759AB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04217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63994-A8BA-44FB-8514-A9138F1D72F2}" type="datetime1">
              <a:rPr lang="uk-UA" smtClean="0"/>
              <a:pPr/>
              <a:t>21.08.2023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11E39-81B9-475E-AD95-18BBD52759AB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09953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13C2D0-61E4-49AE-83F2-86AC7FA0CD9A}" type="datetime1">
              <a:rPr lang="uk-UA" smtClean="0"/>
              <a:pPr/>
              <a:t>21.08.2023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B11E39-81B9-475E-AD95-18BBD52759AB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671055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13C2D0-61E4-49AE-83F2-86AC7FA0CD9A}" type="datetime1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21.08.2023</a:t>
            </a:fld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B11E39-81B9-475E-AD95-18BBD52759A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8119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5" Type="http://schemas.microsoft.com/office/2007/relationships/hdphoto" Target="../media/hdphoto2.wdp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2984" t="10187" r="4503" b="11706"/>
          <a:stretch>
            <a:fillRect/>
          </a:stretch>
        </p:blipFill>
        <p:spPr>
          <a:xfrm>
            <a:off x="0" y="2454"/>
            <a:ext cx="12192000" cy="6858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5715122" y="1505181"/>
            <a:ext cx="674915" cy="656283"/>
            <a:chOff x="0" y="0"/>
            <a:chExt cx="6350000" cy="6350000"/>
          </a:xfrm>
          <a:solidFill>
            <a:srgbClr val="202EE2"/>
          </a:solidFill>
        </p:grpSpPr>
        <p:sp>
          <p:nvSpPr>
            <p:cNvPr id="4" name="Freeform 4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grpFill/>
          </p:spPr>
        </p:sp>
      </p:grpSp>
      <p:grpSp>
        <p:nvGrpSpPr>
          <p:cNvPr id="7" name="Group 7"/>
          <p:cNvGrpSpPr/>
          <p:nvPr/>
        </p:nvGrpSpPr>
        <p:grpSpPr>
          <a:xfrm>
            <a:off x="4442426" y="2414886"/>
            <a:ext cx="3220308" cy="3151132"/>
            <a:chOff x="0" y="0"/>
            <a:chExt cx="6350000" cy="6350000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grpSpPr>
        <p:sp>
          <p:nvSpPr>
            <p:cNvPr id="8" name="Freeform 8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A8C00"/>
            </a:solidFill>
            <a:ln w="19050">
              <a:solidFill>
                <a:srgbClr val="0000FF"/>
              </a:solidFill>
            </a:ln>
          </p:spPr>
        </p:sp>
      </p:grpSp>
      <p:sp>
        <p:nvSpPr>
          <p:cNvPr id="41" name="TextBox 23"/>
          <p:cNvSpPr txBox="1"/>
          <p:nvPr/>
        </p:nvSpPr>
        <p:spPr>
          <a:xfrm>
            <a:off x="1514646" y="154721"/>
            <a:ext cx="9677400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endParaRPr lang="uk-UA" altLang="uk-UA" sz="2400" b="1" dirty="0">
              <a:solidFill>
                <a:srgbClr val="0931F7"/>
              </a:solidFill>
              <a:latin typeface="e-Ukraine Bold" panose="00000800000000000000" pitchFamily="50" charset="-52"/>
            </a:endParaRPr>
          </a:p>
        </p:txBody>
      </p:sp>
      <p:sp>
        <p:nvSpPr>
          <p:cNvPr id="9" name="Прямокутник 8"/>
          <p:cNvSpPr/>
          <p:nvPr/>
        </p:nvSpPr>
        <p:spPr>
          <a:xfrm>
            <a:off x="3329666" y="1493210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uk-UA" dirty="0">
              <a:solidFill>
                <a:prstClr val="black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227"/>
            <a:ext cx="2693987" cy="665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4566680" y="2986183"/>
            <a:ext cx="29718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Заклад </a:t>
            </a:r>
            <a:r>
              <a:rPr lang="uk-UA" sz="1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освіти </a:t>
            </a:r>
            <a:r>
              <a:rPr lang="uk-UA" sz="1400" b="1" i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зобов’язаний</a:t>
            </a:r>
            <a:r>
              <a:rPr lang="uk-UA" sz="1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публікувати на своєму вебсайті чи </a:t>
            </a:r>
            <a:r>
              <a:rPr lang="uk-UA" sz="14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вебсайті</a:t>
            </a:r>
            <a:r>
              <a:rPr lang="en-US" sz="14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4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засновника </a:t>
            </a:r>
            <a:r>
              <a:rPr lang="uk-UA" sz="1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поведінки учнів. Важливо наголосити, що правила поведінки здобувачів освіти в закладі освіти (учасників освітнього процесу)</a:t>
            </a:r>
          </a:p>
          <a:p>
            <a:pPr algn="ctr"/>
            <a:r>
              <a:rPr lang="uk-UA" sz="1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є правилами внутрішнього розпорядку.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7655549" y="1821351"/>
            <a:ext cx="4432228" cy="910665"/>
          </a:xfrm>
          <a:prstGeom prst="roundRect">
            <a:avLst/>
          </a:prstGeom>
          <a:solidFill>
            <a:srgbClr val="0046D2"/>
          </a:solidFill>
          <a:ln w="190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27791" y="1821351"/>
            <a:ext cx="4215606" cy="988733"/>
          </a:xfrm>
          <a:prstGeom prst="roundRect">
            <a:avLst/>
          </a:prstGeom>
          <a:solidFill>
            <a:srgbClr val="FF0000"/>
          </a:solidFill>
          <a:ln w="190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2693987" y="51766"/>
            <a:ext cx="803365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u="sng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поведінки учасників освітнього процесу в закладі освіти</a:t>
            </a:r>
            <a:endParaRPr lang="ru-RU" sz="3200" b="1" u="sng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7791" y="2001762"/>
            <a:ext cx="421560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i="1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 треба пам’ятати під час розробки правил поведінки у школі?</a:t>
            </a:r>
          </a:p>
          <a:p>
            <a:pPr algn="ctr"/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Список правил не повинен бути занадто довгим.</a:t>
            </a:r>
          </a:p>
          <a:p>
            <a:r>
              <a:rPr lang="uk-UA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Правила мають бути такими, щоб їх легко було запам’ятати.</a:t>
            </a:r>
          </a:p>
          <a:p>
            <a:r>
              <a:rPr lang="uk-UA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Позитивність формулювань.</a:t>
            </a:r>
          </a:p>
          <a:p>
            <a:r>
              <a:rPr lang="uk-UA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Якомога загальніші формулювання (які можна наповнювати новим</a:t>
            </a:r>
          </a:p>
          <a:p>
            <a:r>
              <a:rPr lang="uk-UA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змістом разом з учнями, таким чином приймаючи їх і засвоюючи).</a:t>
            </a:r>
            <a:endParaRPr lang="uk-UA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538480" y="1972180"/>
            <a:ext cx="463731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Можливий алгоритм вироблення правил поведінки у закладі:</a:t>
            </a:r>
          </a:p>
          <a:p>
            <a:pPr algn="r"/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uk-UA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встановлення «очікувань» щодо поведінки учасників освітнього процесу (створюємо ідеальну модель поведінки для всіх учасників освітнього процесу);</a:t>
            </a:r>
          </a:p>
          <a:p>
            <a:pPr algn="r"/>
            <a:r>
              <a:rPr lang="uk-UA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розроблення правил (важливо забезпечити позитивну поведінкову</a:t>
            </a:r>
          </a:p>
          <a:p>
            <a:pPr algn="r"/>
            <a:r>
              <a:rPr lang="uk-UA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мотивацію);</a:t>
            </a:r>
          </a:p>
          <a:p>
            <a:pPr algn="r"/>
            <a:r>
              <a:rPr lang="uk-UA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ознайомлення з правилами поведінки учасників освітнього процесу,</a:t>
            </a:r>
          </a:p>
          <a:p>
            <a:pPr algn="r"/>
            <a:r>
              <a:rPr lang="uk-UA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обговорення їх і, за потреби, коригування;</a:t>
            </a:r>
          </a:p>
          <a:p>
            <a:pPr algn="r"/>
            <a:r>
              <a:rPr lang="uk-UA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затвердження правил;</a:t>
            </a:r>
          </a:p>
          <a:p>
            <a:pPr algn="r"/>
            <a:r>
              <a:rPr lang="uk-UA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оприлюднення.</a:t>
            </a:r>
            <a:endParaRPr lang="uk-UA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7365" y="5651648"/>
            <a:ext cx="1007032" cy="1007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1434" y="749017"/>
            <a:ext cx="423863" cy="420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" name="Group 5"/>
          <p:cNvGrpSpPr/>
          <p:nvPr/>
        </p:nvGrpSpPr>
        <p:grpSpPr>
          <a:xfrm>
            <a:off x="3199468" y="5738990"/>
            <a:ext cx="445125" cy="432352"/>
            <a:chOff x="0" y="0"/>
            <a:chExt cx="6350000" cy="6350000"/>
          </a:xfrm>
          <a:solidFill>
            <a:srgbClr val="FA8C00"/>
          </a:solidFill>
        </p:grpSpPr>
        <p:sp>
          <p:nvSpPr>
            <p:cNvPr id="6" name="Freeform 6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grpFill/>
          </p:spPr>
        </p:sp>
      </p:grpSp>
      <p:pic>
        <p:nvPicPr>
          <p:cNvPr id="1031" name="Picture 7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87" t="8140" r="8455" b="6891"/>
          <a:stretch/>
        </p:blipFill>
        <p:spPr bwMode="auto">
          <a:xfrm>
            <a:off x="765204" y="784804"/>
            <a:ext cx="1163577" cy="9624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1" name="Group 5"/>
          <p:cNvGrpSpPr/>
          <p:nvPr/>
        </p:nvGrpSpPr>
        <p:grpSpPr>
          <a:xfrm>
            <a:off x="11133365" y="833695"/>
            <a:ext cx="445125" cy="432352"/>
            <a:chOff x="0" y="0"/>
            <a:chExt cx="6350000" cy="6350000"/>
          </a:xfrm>
          <a:solidFill>
            <a:srgbClr val="FA8C00"/>
          </a:solidFill>
        </p:grpSpPr>
        <p:sp>
          <p:nvSpPr>
            <p:cNvPr id="22" name="Freeform 6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grpFill/>
          </p:spPr>
        </p:sp>
      </p:grpSp>
    </p:spTree>
    <p:extLst>
      <p:ext uri="{BB962C8B-B14F-4D97-AF65-F5344CB8AC3E}">
        <p14:creationId xmlns:p14="http://schemas.microsoft.com/office/powerpoint/2010/main" val="3854695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2984" t="10187" r="4503" b="1170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26" name="Group 26"/>
          <p:cNvGrpSpPr/>
          <p:nvPr/>
        </p:nvGrpSpPr>
        <p:grpSpPr>
          <a:xfrm>
            <a:off x="70393" y="25478"/>
            <a:ext cx="1187272" cy="1093355"/>
            <a:chOff x="0" y="0"/>
            <a:chExt cx="6350000" cy="6350000"/>
          </a:xfrm>
          <a:solidFill>
            <a:srgbClr val="FA8C00"/>
          </a:solidFill>
        </p:grpSpPr>
        <p:sp>
          <p:nvSpPr>
            <p:cNvPr id="27" name="Freeform 27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grpFill/>
          </p:spPr>
        </p:sp>
      </p:grpSp>
      <p:grpSp>
        <p:nvGrpSpPr>
          <p:cNvPr id="28" name="Group 28"/>
          <p:cNvGrpSpPr/>
          <p:nvPr/>
        </p:nvGrpSpPr>
        <p:grpSpPr>
          <a:xfrm>
            <a:off x="11198237" y="419138"/>
            <a:ext cx="500136" cy="500136"/>
            <a:chOff x="0" y="0"/>
            <a:chExt cx="6350000" cy="6350000"/>
          </a:xfrm>
          <a:solidFill>
            <a:srgbClr val="FA8C00"/>
          </a:solidFill>
        </p:grpSpPr>
        <p:sp>
          <p:nvSpPr>
            <p:cNvPr id="29" name="Freeform 29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grpFill/>
          </p:spPr>
        </p:sp>
      </p:grpSp>
      <p:grpSp>
        <p:nvGrpSpPr>
          <p:cNvPr id="41" name="Group 28"/>
          <p:cNvGrpSpPr/>
          <p:nvPr/>
        </p:nvGrpSpPr>
        <p:grpSpPr>
          <a:xfrm>
            <a:off x="11342791" y="5924300"/>
            <a:ext cx="436848" cy="436848"/>
            <a:chOff x="0" y="0"/>
            <a:chExt cx="6350000" cy="6350000"/>
          </a:xfrm>
          <a:solidFill>
            <a:srgbClr val="FA8C00"/>
          </a:solidFill>
        </p:grpSpPr>
        <p:sp>
          <p:nvSpPr>
            <p:cNvPr id="42" name="Freeform 29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grpFill/>
          </p:spPr>
        </p:sp>
      </p:grpSp>
      <p:sp>
        <p:nvSpPr>
          <p:cNvPr id="4" name="Прямоугольник 3"/>
          <p:cNvSpPr/>
          <p:nvPr/>
        </p:nvSpPr>
        <p:spPr>
          <a:xfrm>
            <a:off x="1567382" y="279769"/>
            <a:ext cx="91004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u="sng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розділи у загальношкільних правилах:</a:t>
            </a:r>
            <a:endParaRPr lang="uk-UA" sz="3200" b="1" u="sng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42899" y="1289023"/>
            <a:ext cx="2405743" cy="1167714"/>
          </a:xfrm>
          <a:prstGeom prst="ellipse">
            <a:avLst/>
          </a:prstGeom>
          <a:solidFill>
            <a:srgbClr val="0000FF"/>
          </a:solidFill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052" y="5029198"/>
            <a:ext cx="2414587" cy="1396053"/>
          </a:xfrm>
          <a:prstGeom prst="rect">
            <a:avLst/>
          </a:prstGeom>
          <a:noFill/>
          <a:ln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053" y="3189514"/>
            <a:ext cx="2414587" cy="1351317"/>
          </a:xfrm>
          <a:prstGeom prst="rect">
            <a:avLst/>
          </a:prstGeom>
          <a:noFill/>
          <a:ln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42899" y="1689825"/>
            <a:ext cx="244896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i="1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Ми — у безпеці:</a:t>
            </a:r>
            <a:endParaRPr lang="uk-UA" sz="2000" b="1" i="1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70569" y="3629900"/>
            <a:ext cx="194155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000" b="1" i="1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Ми – ввічливі:</a:t>
            </a:r>
            <a:endParaRPr lang="uk-UA" sz="2000" b="1" i="1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63116" y="5219394"/>
            <a:ext cx="240853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i="1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Ми — старанні та наполегливі у навчанні:</a:t>
            </a:r>
            <a:endParaRPr lang="uk-UA" sz="2000" b="1" i="1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945862" y="1071912"/>
            <a:ext cx="8342624" cy="2031325"/>
          </a:xfrm>
          <a:prstGeom prst="rect">
            <a:avLst/>
          </a:prstGeom>
          <a:ln w="12700"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FA8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1" i="1" dirty="0" smtClean="0">
                <a:solidFill>
                  <a:srgbClr val="FA8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Містить правила щодо фізичної та психологічної безпеки і може умовно стосуватися таких аспектів</a:t>
            </a:r>
            <a:r>
              <a:rPr lang="ru-RU" b="1" i="1" dirty="0" smtClean="0">
                <a:solidFill>
                  <a:srgbClr val="FA8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b="1" i="1" dirty="0">
              <a:solidFill>
                <a:srgbClr val="FA8C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i="1" dirty="0" smtClean="0">
                <a:solidFill>
                  <a:srgbClr val="FA8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1" i="1" dirty="0" smtClean="0">
                <a:solidFill>
                  <a:srgbClr val="FA8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бійки, штовхання</a:t>
            </a:r>
            <a:r>
              <a:rPr lang="ru-RU" b="1" i="1" dirty="0" smtClean="0">
                <a:solidFill>
                  <a:srgbClr val="FA8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b="1" i="1" dirty="0">
              <a:solidFill>
                <a:srgbClr val="FA8C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i="1" dirty="0" smtClean="0">
                <a:solidFill>
                  <a:srgbClr val="FA8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1" i="1" dirty="0" smtClean="0">
                <a:solidFill>
                  <a:srgbClr val="FA8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булінг</a:t>
            </a:r>
            <a:r>
              <a:rPr lang="ru-RU" b="1" i="1" dirty="0" smtClean="0">
                <a:solidFill>
                  <a:srgbClr val="FA8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uk-UA" b="1" i="1" dirty="0" smtClean="0">
                <a:solidFill>
                  <a:srgbClr val="FA8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цькування</a:t>
            </a:r>
            <a:r>
              <a:rPr lang="ru-RU" b="1" i="1" dirty="0" smtClean="0">
                <a:solidFill>
                  <a:srgbClr val="FA8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ru-RU" b="1" i="1" dirty="0">
              <a:solidFill>
                <a:srgbClr val="FA8C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i="1" dirty="0" smtClean="0">
                <a:solidFill>
                  <a:srgbClr val="FA8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1" i="1" dirty="0" smtClean="0">
                <a:solidFill>
                  <a:srgbClr val="FA8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дотримання </a:t>
            </a:r>
            <a:r>
              <a:rPr lang="ru-RU" b="1" i="1" dirty="0" smtClean="0">
                <a:solidFill>
                  <a:srgbClr val="FA8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 </a:t>
            </a:r>
            <a:r>
              <a:rPr lang="uk-UA" b="1" i="1" dirty="0" smtClean="0">
                <a:solidFill>
                  <a:srgbClr val="FA8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 (пожежна безпека</a:t>
            </a:r>
            <a:r>
              <a:rPr lang="ru-RU" b="1" i="1" dirty="0" smtClean="0">
                <a:solidFill>
                  <a:srgbClr val="FA8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i="1" dirty="0">
                <a:solidFill>
                  <a:srgbClr val="FA8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</a:t>
            </a:r>
            <a:r>
              <a:rPr lang="uk-UA" b="1" i="1" dirty="0" smtClean="0">
                <a:solidFill>
                  <a:srgbClr val="FA8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охорони праці та безпеки життєдіяльності під час навчальних </a:t>
            </a:r>
            <a:r>
              <a:rPr lang="ru-RU" b="1" i="1" dirty="0" smtClean="0">
                <a:solidFill>
                  <a:srgbClr val="FA8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занять</a:t>
            </a:r>
            <a:r>
              <a:rPr lang="ru-RU" b="1" i="1" dirty="0">
                <a:solidFill>
                  <a:srgbClr val="FA8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i="1" dirty="0" smtClean="0">
                <a:solidFill>
                  <a:srgbClr val="FA8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1" i="1" dirty="0" smtClean="0">
                <a:solidFill>
                  <a:srgbClr val="FA8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безпечне використання навчального </a:t>
            </a:r>
            <a:r>
              <a:rPr lang="ru-RU" b="1" i="1" dirty="0" smtClean="0">
                <a:solidFill>
                  <a:srgbClr val="FA8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ru-RU" b="1" i="1" dirty="0">
                <a:solidFill>
                  <a:srgbClr val="FA8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спортивного </a:t>
            </a:r>
            <a:r>
              <a:rPr lang="uk-UA" b="1" i="1" dirty="0" smtClean="0">
                <a:solidFill>
                  <a:srgbClr val="FA8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обладнання.</a:t>
            </a:r>
            <a:endParaRPr lang="uk-UA" b="1" i="1" dirty="0">
              <a:solidFill>
                <a:srgbClr val="FA8C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945860" y="3408691"/>
            <a:ext cx="8342623" cy="1477328"/>
          </a:xfrm>
          <a:prstGeom prst="rect">
            <a:avLst/>
          </a:prstGeom>
          <a:ln w="12700"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b="1" i="1" dirty="0" smtClean="0">
                <a:solidFill>
                  <a:srgbClr val="FA8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ввічливо розмовляємо;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b="1" i="1" dirty="0" smtClean="0">
                <a:solidFill>
                  <a:srgbClr val="FA8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чуємо вчителя;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b="1" i="1" dirty="0" smtClean="0">
                <a:solidFill>
                  <a:srgbClr val="FA8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поводимось так, щоб чути своїх товаришів;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b="1" i="1" dirty="0" smtClean="0">
                <a:solidFill>
                  <a:srgbClr val="FA8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піклуємось про те, що нас оточує (школа, навчальні кабінети, книги, меблі тощо).</a:t>
            </a:r>
            <a:endParaRPr lang="uk-UA" b="1" i="1" dirty="0">
              <a:solidFill>
                <a:srgbClr val="FA8C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945862" y="5219394"/>
            <a:ext cx="8342624" cy="923330"/>
          </a:xfrm>
          <a:prstGeom prst="rect">
            <a:avLst/>
          </a:prstGeom>
          <a:ln w="12700"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b="1" i="1" dirty="0" smtClean="0">
                <a:solidFill>
                  <a:srgbClr val="FA8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організаційні питання роботи школи;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b="1" i="1" dirty="0" smtClean="0">
                <a:solidFill>
                  <a:srgbClr val="FA8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самоорганізація;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b="1" i="1" dirty="0" smtClean="0">
                <a:solidFill>
                  <a:srgbClr val="FA8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робота на </a:t>
            </a:r>
            <a:r>
              <a:rPr lang="uk-UA" b="1" i="1" dirty="0" err="1" smtClean="0">
                <a:solidFill>
                  <a:srgbClr val="FA8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уроках</a:t>
            </a:r>
            <a:r>
              <a:rPr lang="uk-UA" b="1" i="1" dirty="0" smtClean="0">
                <a:solidFill>
                  <a:srgbClr val="FA8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з домашніми завданнями.</a:t>
            </a:r>
            <a:endParaRPr lang="uk-UA" b="1" i="1" dirty="0">
              <a:solidFill>
                <a:srgbClr val="FA8C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9615" y="5563937"/>
            <a:ext cx="444500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2080" y="3704945"/>
            <a:ext cx="444500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9615" y="1729572"/>
            <a:ext cx="444500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7438" b="93000" l="8878" r="70881">
                        <a14:foregroundMark x1="37713" y1="31500" x2="37713" y2="31500"/>
                        <a14:backgroundMark x1="55000" y1="19231" x2="71250" y2="423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212" r="24847"/>
          <a:stretch/>
        </p:blipFill>
        <p:spPr bwMode="auto">
          <a:xfrm>
            <a:off x="-166198" y="5577502"/>
            <a:ext cx="1000501" cy="1358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4964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2984" t="10187" r="4503" b="11706"/>
          <a:stretch>
            <a:fillRect/>
          </a:stretch>
        </p:blipFill>
        <p:spPr>
          <a:xfrm>
            <a:off x="0" y="2454"/>
            <a:ext cx="12192000" cy="6858000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2081379" y="927646"/>
            <a:ext cx="1930289" cy="631672"/>
            <a:chOff x="0" y="0"/>
            <a:chExt cx="6350000" cy="6350000"/>
          </a:xfrm>
          <a:solidFill>
            <a:srgbClr val="202EE2"/>
          </a:solidFill>
        </p:grpSpPr>
        <p:sp>
          <p:nvSpPr>
            <p:cNvPr id="6" name="Freeform 6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grpFill/>
          </p:spPr>
        </p:sp>
      </p:grpSp>
      <p:grpSp>
        <p:nvGrpSpPr>
          <p:cNvPr id="7" name="Group 7"/>
          <p:cNvGrpSpPr/>
          <p:nvPr/>
        </p:nvGrpSpPr>
        <p:grpSpPr>
          <a:xfrm>
            <a:off x="5639513" y="1092433"/>
            <a:ext cx="304443" cy="302096"/>
            <a:chOff x="0" y="0"/>
            <a:chExt cx="6350000" cy="6350000"/>
          </a:xfrm>
          <a:effectLst>
            <a:reflection blurRad="6350" stA="52000" endA="300" endPos="35000" dir="5400000" sy="-100000" algn="bl" rotWithShape="0"/>
          </a:effectLst>
        </p:grpSpPr>
        <p:sp>
          <p:nvSpPr>
            <p:cNvPr id="8" name="Freeform 8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A8C00"/>
            </a:solidFill>
          </p:spPr>
        </p:sp>
      </p:grpSp>
      <p:sp>
        <p:nvSpPr>
          <p:cNvPr id="41" name="TextBox 23"/>
          <p:cNvSpPr txBox="1"/>
          <p:nvPr/>
        </p:nvSpPr>
        <p:spPr>
          <a:xfrm>
            <a:off x="1514646" y="154721"/>
            <a:ext cx="9677400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endParaRPr lang="uk-UA" altLang="uk-UA" sz="2400" b="1" dirty="0">
              <a:solidFill>
                <a:srgbClr val="0931F7"/>
              </a:solidFill>
              <a:latin typeface="e-Ukraine Bold" panose="00000800000000000000" pitchFamily="50" charset="-52"/>
            </a:endParaRPr>
          </a:p>
        </p:txBody>
      </p:sp>
      <p:sp>
        <p:nvSpPr>
          <p:cNvPr id="9" name="Прямокутник 8"/>
          <p:cNvSpPr/>
          <p:nvPr/>
        </p:nvSpPr>
        <p:spPr>
          <a:xfrm>
            <a:off x="3329666" y="1493210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uk-UA" dirty="0">
              <a:solidFill>
                <a:prstClr val="black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1921" y="4905560"/>
            <a:ext cx="582022" cy="585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95019" y="939610"/>
            <a:ext cx="5903010" cy="301621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uk-UA" sz="2800" b="1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вдалими:</a:t>
            </a:r>
          </a:p>
          <a:p>
            <a:pPr algn="ctr"/>
            <a:endParaRPr lang="uk-UA" b="1" u="sng" dirty="0" smtClean="0">
              <a:solidFill>
                <a:srgbClr val="FA8C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b="1" dirty="0" smtClean="0">
                <a:solidFill>
                  <a:srgbClr val="FA8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серйозно ставитися до навчання;</a:t>
            </a:r>
          </a:p>
          <a:p>
            <a:r>
              <a:rPr lang="uk-UA" b="1" dirty="0" smtClean="0">
                <a:solidFill>
                  <a:srgbClr val="FA8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поважати цінності своєї школи;</a:t>
            </a:r>
          </a:p>
          <a:p>
            <a:r>
              <a:rPr lang="uk-UA" b="1" dirty="0" smtClean="0">
                <a:solidFill>
                  <a:srgbClr val="FA8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висловлювати свої погляди, не зачіпаючи гідності та почуттів інших людей;</a:t>
            </a:r>
          </a:p>
          <a:p>
            <a:r>
              <a:rPr lang="uk-UA" b="1" dirty="0" smtClean="0">
                <a:solidFill>
                  <a:srgbClr val="FA8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проявляти повагу до старших, піклуватися про молодших;</a:t>
            </a:r>
          </a:p>
          <a:p>
            <a:r>
              <a:rPr lang="uk-UA" b="1" dirty="0" smtClean="0">
                <a:solidFill>
                  <a:srgbClr val="FA8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учні й педагоги звертаються один до одного шанобливо.</a:t>
            </a:r>
            <a:endParaRPr lang="uk-UA" b="1" dirty="0">
              <a:solidFill>
                <a:srgbClr val="FA8C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45171" y="134591"/>
            <a:ext cx="109526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u="sng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Формулювання під час розроблення правил поведінки є:</a:t>
            </a:r>
            <a:endParaRPr lang="ru-RU" sz="3200" b="1" u="sng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1905266" y="3827287"/>
            <a:ext cx="1057526" cy="1004742"/>
          </a:xfrm>
          <a:prstGeom prst="ellipse">
            <a:avLst/>
          </a:prstGeom>
          <a:solidFill>
            <a:srgbClr val="0046D2"/>
          </a:solidFill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9" name="Picture 7" descr="Картинки знак оклику (64 фото) » Юмор, позитив и много смешных картинок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5150" b="96707" l="23500" r="493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857" t="17388" r="50000"/>
          <a:stretch/>
        </p:blipFill>
        <p:spPr bwMode="auto">
          <a:xfrm flipH="1">
            <a:off x="8393906" y="5198251"/>
            <a:ext cx="547499" cy="1026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Овал 14"/>
          <p:cNvSpPr/>
          <p:nvPr/>
        </p:nvSpPr>
        <p:spPr>
          <a:xfrm>
            <a:off x="7262066" y="848271"/>
            <a:ext cx="3265370" cy="790421"/>
          </a:xfrm>
          <a:prstGeom prst="ellipse">
            <a:avLst/>
          </a:prstGeom>
          <a:solidFill>
            <a:srgbClr val="FA8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096000" y="939610"/>
            <a:ext cx="5690810" cy="3847207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uk-UA" sz="2800" b="1" u="sng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неприпустимими:</a:t>
            </a:r>
          </a:p>
          <a:p>
            <a:pPr algn="ctr"/>
            <a:endParaRPr lang="uk-UA" b="1" u="sng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все, що починається зі слова «забороняється»;</a:t>
            </a:r>
          </a:p>
          <a:p>
            <a:r>
              <a:rPr lang="uk-UA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урок вважається закінченим після того, як вчитель оголошує про це (Авт. — це порушення прав дитини);</a:t>
            </a:r>
          </a:p>
          <a:p>
            <a:r>
              <a:rPr lang="uk-UA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категорично заборонено самовільно розкривати вікна, сидіти на підвіконнях чи виглядати у відкриті вікна (Авт. — у такому формулюванні правило стає схожим на правила в’язниці);</a:t>
            </a:r>
          </a:p>
          <a:p>
            <a:r>
              <a:rPr lang="uk-UA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учні мають право взяти в їдальню принесений з дому сніданок (Авт.- надлишкова регламентація, що формує несприятливу атмосферу</a:t>
            </a:r>
            <a:r>
              <a:rPr lang="uk-UA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uk-UA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Блок-схема: узел 17"/>
          <p:cNvSpPr/>
          <p:nvPr/>
        </p:nvSpPr>
        <p:spPr>
          <a:xfrm>
            <a:off x="1319314" y="4113727"/>
            <a:ext cx="827315" cy="813975"/>
          </a:xfrm>
          <a:prstGeom prst="flowChartConnector">
            <a:avLst/>
          </a:prstGeom>
          <a:solidFill>
            <a:srgbClr val="FA8C00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109839" y="5034261"/>
            <a:ext cx="10712685" cy="1538883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lvl="0"/>
            <a:r>
              <a:rPr lang="uk-UA" sz="2200" b="1" i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Акцентуємо увагу керівників закладів загальної середньої освіти:</a:t>
            </a:r>
          </a:p>
          <a:p>
            <a:r>
              <a:rPr lang="uk-UA" b="1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Чи розроблені правила поведінки для всіх учасників освітнього процесу?</a:t>
            </a:r>
          </a:p>
          <a:p>
            <a:r>
              <a:rPr lang="uk-UA" b="1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Чи ознайомлені учасники освітнього процесу з правилами поведінки?</a:t>
            </a:r>
          </a:p>
          <a:p>
            <a:r>
              <a:rPr lang="uk-UA" b="1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Чи є правила поведінки у закладі освіти дієвими і функціональними?</a:t>
            </a:r>
          </a:p>
          <a:p>
            <a:r>
              <a:rPr lang="uk-UA" b="1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Чи проводить заклад моніторинг того, як змінюється динаміка порушень правил поведінки учнями?</a:t>
            </a:r>
            <a:endParaRPr lang="uk-UA" b="1" i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0361" y="5116255"/>
            <a:ext cx="1374893" cy="1374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03581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2984" t="10187" r="4503" b="11706"/>
          <a:stretch>
            <a:fillRect/>
          </a:stretch>
        </p:blipFill>
        <p:spPr>
          <a:xfrm>
            <a:off x="0" y="2454"/>
            <a:ext cx="12192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423729" y="5973081"/>
            <a:ext cx="304443" cy="302096"/>
            <a:chOff x="0" y="0"/>
            <a:chExt cx="6350000" cy="6350000"/>
          </a:xfrm>
        </p:grpSpPr>
        <p:sp>
          <p:nvSpPr>
            <p:cNvPr id="8" name="Freeform 8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A8C00"/>
            </a:solidFill>
          </p:spPr>
        </p:sp>
      </p:grpSp>
      <p:pic>
        <p:nvPicPr>
          <p:cNvPr id="17" name="Google Shape;289;p13" descr="Image"/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" y="5953764"/>
            <a:ext cx="12192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" name="TextBox 23"/>
          <p:cNvSpPr txBox="1"/>
          <p:nvPr/>
        </p:nvSpPr>
        <p:spPr>
          <a:xfrm>
            <a:off x="1514646" y="154721"/>
            <a:ext cx="9677400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endParaRPr lang="uk-UA" altLang="uk-UA" sz="2400" b="1" dirty="0">
              <a:solidFill>
                <a:srgbClr val="0931F7"/>
              </a:solidFill>
              <a:latin typeface="e-Ukraine Bold" panose="00000800000000000000" pitchFamily="50" charset="-52"/>
            </a:endParaRPr>
          </a:p>
        </p:txBody>
      </p:sp>
      <p:sp>
        <p:nvSpPr>
          <p:cNvPr id="9" name="Прямокутник 8"/>
          <p:cNvSpPr/>
          <p:nvPr/>
        </p:nvSpPr>
        <p:spPr>
          <a:xfrm>
            <a:off x="3329666" y="1493210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77777"/>
            <a:ext cx="1217942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u="sng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 трансформації правил поведінки з заборонних у «позитивні»</a:t>
            </a:r>
            <a:endParaRPr lang="uk-UA" sz="2800" b="1" u="sng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506" y="5647604"/>
            <a:ext cx="304800" cy="29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115" y="858338"/>
            <a:ext cx="6158471" cy="4689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5455" y="1448582"/>
            <a:ext cx="5713226" cy="3760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9401" y="888533"/>
            <a:ext cx="5719280" cy="5862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" name="Group 3"/>
          <p:cNvGrpSpPr/>
          <p:nvPr/>
        </p:nvGrpSpPr>
        <p:grpSpPr>
          <a:xfrm>
            <a:off x="0" y="586080"/>
            <a:ext cx="480444" cy="488907"/>
            <a:chOff x="0" y="0"/>
            <a:chExt cx="6350000" cy="6350000"/>
          </a:xfrm>
          <a:solidFill>
            <a:srgbClr val="202EE2"/>
          </a:solidFill>
        </p:grpSpPr>
        <p:sp>
          <p:nvSpPr>
            <p:cNvPr id="4" name="Freeform 4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grpFill/>
          </p:spPr>
        </p:sp>
      </p:grpSp>
      <p:sp>
        <p:nvSpPr>
          <p:cNvPr id="14" name="TextBox 13"/>
          <p:cNvSpPr txBox="1"/>
          <p:nvPr/>
        </p:nvSpPr>
        <p:spPr>
          <a:xfrm>
            <a:off x="56714" y="568922"/>
            <a:ext cx="3670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i="1" u="sng" dirty="0" smtClean="0">
                <a:solidFill>
                  <a:srgbClr val="FA8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2800" b="1" i="1" u="sng" dirty="0">
              <a:solidFill>
                <a:srgbClr val="FA8C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3501" y="621937"/>
            <a:ext cx="481013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6279276" y="587531"/>
            <a:ext cx="3057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i="1" u="sng" dirty="0" smtClean="0">
                <a:solidFill>
                  <a:srgbClr val="FA8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2800" b="1" i="1" u="sng" dirty="0">
              <a:solidFill>
                <a:srgbClr val="FA8C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677285" y="5796829"/>
            <a:ext cx="875078" cy="874978"/>
          </a:xfrm>
          <a:prstGeom prst="ellipse">
            <a:avLst/>
          </a:prstGeom>
          <a:solidFill>
            <a:srgbClr val="0046D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6490" y="5255038"/>
            <a:ext cx="1397452" cy="139745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Блок-схема: узел 4"/>
          <p:cNvSpPr/>
          <p:nvPr/>
        </p:nvSpPr>
        <p:spPr>
          <a:xfrm>
            <a:off x="5984878" y="5396417"/>
            <a:ext cx="761154" cy="727712"/>
          </a:xfrm>
          <a:prstGeom prst="flowChartConnector">
            <a:avLst/>
          </a:prstGeom>
          <a:solidFill>
            <a:srgbClr val="FA8C00"/>
          </a:solidFill>
          <a:ln>
            <a:noFill/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2094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25866</TotalTime>
  <Words>497</Words>
  <Application>Microsoft Office PowerPoint</Application>
  <PresentationFormat>Произвольный</PresentationFormat>
  <Paragraphs>57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4</vt:i4>
      </vt:variant>
    </vt:vector>
  </HeadingPairs>
  <TitlesOfParts>
    <vt:vector size="6" baseType="lpstr">
      <vt:lpstr>Тема Office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Intel</cp:lastModifiedBy>
  <cp:revision>1914</cp:revision>
  <cp:lastPrinted>2023-06-22T14:57:19Z</cp:lastPrinted>
  <dcterms:created xsi:type="dcterms:W3CDTF">2018-12-21T09:29:25Z</dcterms:created>
  <dcterms:modified xsi:type="dcterms:W3CDTF">2023-08-21T09:48:19Z</dcterms:modified>
</cp:coreProperties>
</file>