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7"/>
  </p:notesMasterIdLst>
  <p:sldIdLst>
    <p:sldId id="735" r:id="rId2"/>
    <p:sldId id="740" r:id="rId3"/>
    <p:sldId id="741" r:id="rId4"/>
    <p:sldId id="742" r:id="rId5"/>
    <p:sldId id="743" r:id="rId6"/>
  </p:sldIdLst>
  <p:sldSz cx="12192000" cy="6858000"/>
  <p:notesSz cx="6735763" cy="9866313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6D2"/>
    <a:srgbClr val="FF6600"/>
    <a:srgbClr val="FA8C00"/>
    <a:srgbClr val="0000FF"/>
    <a:srgbClr val="E6E6E6"/>
    <a:srgbClr val="87F820"/>
    <a:srgbClr val="D9D9D9"/>
    <a:srgbClr val="A5A5C3"/>
    <a:srgbClr val="F2F2F2"/>
    <a:srgbClr val="7F7F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 autoAdjust="0"/>
    <p:restoredTop sz="90931" autoAdjust="0"/>
  </p:normalViewPr>
  <p:slideViewPr>
    <p:cSldViewPr snapToGrid="0">
      <p:cViewPr>
        <p:scale>
          <a:sx n="82" d="100"/>
          <a:sy n="82" d="100"/>
        </p:scale>
        <p:origin x="-643" y="-2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331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331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559743BA-0D74-424C-99BC-080B46C91554}" type="datetimeFigureOut">
              <a:rPr lang="ru-RU" smtClean="0"/>
              <a:pPr/>
              <a:t>16.08.2023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500"/>
            <a:ext cx="5388610" cy="4439841"/>
          </a:xfrm>
          <a:prstGeom prst="rect">
            <a:avLst/>
          </a:prstGeom>
        </p:spPr>
        <p:txBody>
          <a:bodyPr vert="horz" lIns="91431" tIns="45715" rIns="91431" bIns="4571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5"/>
            <a:ext cx="2918831" cy="493316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1" cy="493316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FC1DCAA5-00E6-4B20-B8A5-2174C82E0E2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4959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DCAA5-00E6-4B20-B8A5-2174C82E0E27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6590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DCAA5-00E6-4B20-B8A5-2174C82E0E27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6590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DCAA5-00E6-4B20-B8A5-2174C82E0E27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6590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DCAA5-00E6-4B20-B8A5-2174C82E0E27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6590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DCAA5-00E6-4B20-B8A5-2174C82E0E27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659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A83CD-5250-4343-9A1A-9DB4991B74E5}" type="datetime1">
              <a:rPr lang="uk-UA" smtClean="0"/>
              <a:pPr/>
              <a:t>16.08.2023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69360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5626C-95AB-4991-9453-56E0B8B4B6FE}" type="datetime1">
              <a:rPr lang="uk-UA" smtClean="0"/>
              <a:pPr/>
              <a:t>16.08.2023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18687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A5946-9067-463F-9468-BF33B084A8C0}" type="datetime1">
              <a:rPr lang="uk-UA" smtClean="0"/>
              <a:pPr/>
              <a:t>16.08.2023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98999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3DB50-ADA6-4F07-9FCD-8F42E8DFB389}" type="datetime1">
              <a:rPr lang="uk-UA" smtClean="0"/>
              <a:pPr/>
              <a:t>16.08.2023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5858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1FD7E-4356-40C6-B46E-63840C147652}" type="datetime1">
              <a:rPr lang="uk-UA" smtClean="0"/>
              <a:pPr/>
              <a:t>16.08.2023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83031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BE4FE-8621-4C36-BF6A-BE6537B6E43B}" type="datetime1">
              <a:rPr lang="uk-UA" smtClean="0"/>
              <a:pPr/>
              <a:t>16.08.2023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23132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DA8F-BA52-4188-A509-37FF7BD190A4}" type="datetime1">
              <a:rPr lang="uk-UA" smtClean="0"/>
              <a:pPr/>
              <a:t>16.08.2023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68492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6BFC3-3AF5-44F2-A479-1B2EE0B02D4C}" type="datetime1">
              <a:rPr lang="uk-UA" smtClean="0"/>
              <a:pPr/>
              <a:t>16.08.2023</a:t>
            </a:fld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00766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CED42-8586-4839-9FDE-D79022184D1C}" type="datetime1">
              <a:rPr lang="uk-UA" smtClean="0"/>
              <a:pPr/>
              <a:t>16.08.2023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99504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E0D49-526F-4643-A3B4-1144158AE514}" type="datetime1">
              <a:rPr lang="uk-UA" smtClean="0"/>
              <a:pPr/>
              <a:t>16.08.2023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04217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63994-A8BA-44FB-8514-A9138F1D72F2}" type="datetime1">
              <a:rPr lang="uk-UA" smtClean="0"/>
              <a:pPr/>
              <a:t>16.08.2023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09953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3C2D0-61E4-49AE-83F2-86AC7FA0CD9A}" type="datetime1">
              <a:rPr lang="uk-UA" smtClean="0"/>
              <a:pPr/>
              <a:t>16.08.2023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71055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289;p13" descr="Image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43600"/>
            <a:ext cx="12192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7884367" y="43853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211092" y="121707"/>
            <a:ext cx="6296801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   БЕЗПЕЧНЕ ОСВІТНЄ СЕРЕДОВИЩЕ</a:t>
            </a:r>
          </a:p>
          <a:p>
            <a:pPr algn="ctr"/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ВОЄННИЙ СТАН</a:t>
            </a:r>
          </a:p>
          <a:p>
            <a:pPr algn="ctr"/>
            <a:r>
              <a:rPr lang="uk-UA" b="1" dirty="0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УКРИТТЯ</a:t>
            </a:r>
            <a:endParaRPr lang="ru-RU" b="1" dirty="0">
              <a:solidFill>
                <a:srgbClr val="0046D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01019" y="1228405"/>
            <a:ext cx="81231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ctr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Рішення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освітнього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закладі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освіти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 очно,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дистанційно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змішаному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форматі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залежить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зокрема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безпекової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ситуації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наявності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стану 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місткості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укриття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результатів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обстеження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школи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спеціальними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комісіями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86" y="4617654"/>
            <a:ext cx="2268945" cy="1919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913031" y="3852815"/>
            <a:ext cx="2555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Державна</a:t>
            </a:r>
            <a:r>
              <a:rPr lang="ru-RU" dirty="0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служба з </a:t>
            </a:r>
            <a:r>
              <a:rPr lang="ru-RU" dirty="0" err="1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надзвичайних</a:t>
            </a:r>
            <a:r>
              <a:rPr lang="ru-RU" dirty="0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ситуацій</a:t>
            </a:r>
            <a:endParaRPr lang="ru-RU" dirty="0">
              <a:solidFill>
                <a:srgbClr val="0046D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95104" y="3989689"/>
            <a:ext cx="3755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Міністерство</a:t>
            </a:r>
            <a:r>
              <a:rPr lang="ru-RU" dirty="0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освіти</a:t>
            </a:r>
            <a:r>
              <a:rPr lang="ru-RU" dirty="0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і науки </a:t>
            </a:r>
            <a:r>
              <a:rPr lang="ru-RU" dirty="0" err="1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endParaRPr lang="ru-RU" dirty="0">
              <a:solidFill>
                <a:srgbClr val="0046D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Intel\Downloads\qr-code (1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6369" y="4497521"/>
            <a:ext cx="2355953" cy="1999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728918" y="2724682"/>
            <a:ext cx="65554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Вимоги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рекомендації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облаштування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безпечного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укриття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закладі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719" y="4248590"/>
            <a:ext cx="3263791" cy="2152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0" name="Group 26"/>
          <p:cNvGrpSpPr/>
          <p:nvPr/>
        </p:nvGrpSpPr>
        <p:grpSpPr>
          <a:xfrm>
            <a:off x="-266671" y="-214424"/>
            <a:ext cx="1472863" cy="1450606"/>
            <a:chOff x="0" y="0"/>
            <a:chExt cx="6350000" cy="6350000"/>
          </a:xfrm>
          <a:solidFill>
            <a:srgbClr val="FA8C00"/>
          </a:solidFill>
        </p:grpSpPr>
        <p:sp>
          <p:nvSpPr>
            <p:cNvPr id="21" name="Freeform 2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22" name="Group 3"/>
          <p:cNvGrpSpPr/>
          <p:nvPr/>
        </p:nvGrpSpPr>
        <p:grpSpPr>
          <a:xfrm>
            <a:off x="0" y="155483"/>
            <a:ext cx="1111042" cy="1052247"/>
            <a:chOff x="0" y="0"/>
            <a:chExt cx="6350000" cy="6350000"/>
          </a:xfrm>
          <a:solidFill>
            <a:srgbClr val="202EE2"/>
          </a:solidFill>
        </p:grpSpPr>
        <p:sp>
          <p:nvSpPr>
            <p:cNvPr id="23" name="Freeform 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24" name="Group 26"/>
          <p:cNvGrpSpPr/>
          <p:nvPr/>
        </p:nvGrpSpPr>
        <p:grpSpPr>
          <a:xfrm>
            <a:off x="11074423" y="-214424"/>
            <a:ext cx="1472863" cy="1450606"/>
            <a:chOff x="0" y="0"/>
            <a:chExt cx="6350000" cy="6350000"/>
          </a:xfrm>
          <a:solidFill>
            <a:srgbClr val="FA8C00"/>
          </a:solidFill>
        </p:grpSpPr>
        <p:sp>
          <p:nvSpPr>
            <p:cNvPr id="25" name="Freeform 2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28" name="Group 3"/>
          <p:cNvGrpSpPr/>
          <p:nvPr/>
        </p:nvGrpSpPr>
        <p:grpSpPr>
          <a:xfrm>
            <a:off x="11194137" y="177019"/>
            <a:ext cx="1111042" cy="1052247"/>
            <a:chOff x="0" y="0"/>
            <a:chExt cx="6350000" cy="6350000"/>
          </a:xfrm>
          <a:solidFill>
            <a:srgbClr val="202EE2"/>
          </a:solidFill>
        </p:grpSpPr>
        <p:sp>
          <p:nvSpPr>
            <p:cNvPr id="29" name="Freeform 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</p:spTree>
    <p:extLst>
      <p:ext uri="{BB962C8B-B14F-4D97-AF65-F5344CB8AC3E}">
        <p14:creationId xmlns:p14="http://schemas.microsoft.com/office/powerpoint/2010/main" val="3964964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998621" y="2197142"/>
            <a:ext cx="864290" cy="864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998621" y="3540750"/>
            <a:ext cx="864290" cy="864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052138" y="4569754"/>
            <a:ext cx="864290" cy="864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9767" y="4569754"/>
            <a:ext cx="864290" cy="864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18058" y="3235623"/>
            <a:ext cx="864290" cy="864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8579" y="2278007"/>
            <a:ext cx="864290" cy="864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Google Shape;289;p13" descr="Image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43600"/>
            <a:ext cx="12192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7884367" y="43853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2991835" y="121706"/>
            <a:ext cx="71365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      БЕЗПЕЧНЕ ОСВІТНЄ СЕРЕДОВИЩЕ</a:t>
            </a:r>
          </a:p>
          <a:p>
            <a:pPr algn="ctr"/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ВОЄННИЙ СТАН</a:t>
            </a:r>
          </a:p>
          <a:p>
            <a:pPr algn="ctr"/>
            <a:r>
              <a:rPr lang="uk-UA" b="1" dirty="0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БЕЗПЕЧНИЙ ПРОСТІР</a:t>
            </a:r>
            <a:endParaRPr lang="ru-RU" b="1" dirty="0">
              <a:solidFill>
                <a:srgbClr val="0046D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12869" y="1463220"/>
            <a:ext cx="4096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блаштування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навчальних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кабінетів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05588" y="1932165"/>
            <a:ext cx="476102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Варто</a:t>
            </a:r>
            <a:r>
              <a:rPr lang="ru-RU" b="1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пам’ятати</a:t>
            </a:r>
            <a:r>
              <a:rPr lang="ru-RU" b="1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ru-RU" b="1" dirty="0" smtClean="0"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не повинно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перешкоджати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руху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евакуації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учнів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афи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полички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органайзери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безкаркасні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меблі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варто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розташувати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згрупувати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приміщенні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так,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вони не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перешкоджали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руху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рядами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еобхідно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згорнути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прибрати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килимки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уникнути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спотикання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падіння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евакуації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62911" y="1448920"/>
            <a:ext cx="4155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Безперешкодне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пересування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школі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560114" y="1832552"/>
            <a:ext cx="476102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Варто</a:t>
            </a:r>
            <a:r>
              <a:rPr lang="ru-RU" b="1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пам’ятати</a:t>
            </a:r>
            <a:r>
              <a:rPr lang="ru-RU" b="1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аксимально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звільнити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коридори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просторові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осередки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рекреації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речей,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заважати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екстреній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евакуації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бути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джерелом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травмування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сходових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клітинах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слід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нанести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маркування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першій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останній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сходинці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перилах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роходи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всіх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запасних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виходів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вільними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доступними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Group 26"/>
          <p:cNvGrpSpPr/>
          <p:nvPr/>
        </p:nvGrpSpPr>
        <p:grpSpPr>
          <a:xfrm>
            <a:off x="-266671" y="-214424"/>
            <a:ext cx="1472863" cy="1450606"/>
            <a:chOff x="0" y="0"/>
            <a:chExt cx="6350000" cy="6350000"/>
          </a:xfrm>
          <a:solidFill>
            <a:srgbClr val="FA8C00"/>
          </a:solidFill>
        </p:grpSpPr>
        <p:sp>
          <p:nvSpPr>
            <p:cNvPr id="24" name="Freeform 2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25" name="Group 3"/>
          <p:cNvGrpSpPr/>
          <p:nvPr/>
        </p:nvGrpSpPr>
        <p:grpSpPr>
          <a:xfrm>
            <a:off x="0" y="155483"/>
            <a:ext cx="1111042" cy="1052247"/>
            <a:chOff x="0" y="0"/>
            <a:chExt cx="6350000" cy="6350000"/>
          </a:xfrm>
          <a:solidFill>
            <a:srgbClr val="202EE2"/>
          </a:solidFill>
        </p:grpSpPr>
        <p:sp>
          <p:nvSpPr>
            <p:cNvPr id="35" name="Freeform 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38" name="Group 26"/>
          <p:cNvGrpSpPr/>
          <p:nvPr/>
        </p:nvGrpSpPr>
        <p:grpSpPr>
          <a:xfrm>
            <a:off x="11074423" y="-214424"/>
            <a:ext cx="1472863" cy="1450606"/>
            <a:chOff x="0" y="0"/>
            <a:chExt cx="6350000" cy="6350000"/>
          </a:xfrm>
          <a:solidFill>
            <a:srgbClr val="FA8C00"/>
          </a:solidFill>
        </p:grpSpPr>
        <p:sp>
          <p:nvSpPr>
            <p:cNvPr id="39" name="Freeform 2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40" name="Group 3"/>
          <p:cNvGrpSpPr/>
          <p:nvPr/>
        </p:nvGrpSpPr>
        <p:grpSpPr>
          <a:xfrm>
            <a:off x="11194137" y="177019"/>
            <a:ext cx="1111042" cy="1052247"/>
            <a:chOff x="0" y="0"/>
            <a:chExt cx="6350000" cy="6350000"/>
          </a:xfrm>
          <a:solidFill>
            <a:srgbClr val="202EE2"/>
          </a:solidFill>
        </p:grpSpPr>
        <p:sp>
          <p:nvSpPr>
            <p:cNvPr id="41" name="Freeform 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</p:spTree>
    <p:extLst>
      <p:ext uri="{BB962C8B-B14F-4D97-AF65-F5344CB8AC3E}">
        <p14:creationId xmlns:p14="http://schemas.microsoft.com/office/powerpoint/2010/main" val="341154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000595" y="1450606"/>
            <a:ext cx="864290" cy="864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8579" y="4243182"/>
            <a:ext cx="864290" cy="864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18058" y="3235623"/>
            <a:ext cx="864290" cy="864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8579" y="2278007"/>
            <a:ext cx="864290" cy="864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Google Shape;289;p13" descr="Image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43600"/>
            <a:ext cx="12192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7884367" y="43853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1641332" y="112867"/>
            <a:ext cx="9084414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БЕЗПЕЧНЕ ОСВІТНЄ СЕРЕДОВИЩЕ</a:t>
            </a:r>
          </a:p>
          <a:p>
            <a:pPr algn="ctr"/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ВОЄННИЙ СТАН</a:t>
            </a:r>
          </a:p>
          <a:p>
            <a:pPr algn="ctr"/>
            <a:r>
              <a:rPr lang="uk-UA" b="1" dirty="0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ПРОЦЕДУРИ РЕАГУВАННЯ ТА ПОВЕДІНКИ У НАДЗВИЧАЙНИХ СИТУАЦІЯХ</a:t>
            </a:r>
            <a:endParaRPr lang="ru-RU" b="1" dirty="0">
              <a:solidFill>
                <a:srgbClr val="0046D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05588" y="1951554"/>
            <a:ext cx="476102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Варто</a:t>
            </a:r>
            <a:r>
              <a:rPr lang="ru-RU" b="1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пам’ятати</a:t>
            </a:r>
            <a:r>
              <a:rPr lang="ru-RU" b="1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ru-RU" b="1" dirty="0" smtClean="0"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Розробіть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запровадьте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школі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чіткі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процедури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реагування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поведінки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надзвичайних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ситуаціях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Ознайомте 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цими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процедурами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усіх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закладу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остійно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відпрацювуйте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процедури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учнями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560113" y="1181479"/>
            <a:ext cx="476102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Варто</a:t>
            </a:r>
            <a:r>
              <a:rPr lang="ru-RU" b="1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пам’ятати</a:t>
            </a:r>
            <a:r>
              <a:rPr lang="ru-RU" b="1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Розробіть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протоколи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безпеки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учнів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різного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правил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поводження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повітряних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тривог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евакуації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перебування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сховищі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/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укритті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Приклади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11682" y="5758094"/>
            <a:ext cx="34989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*Протокол </a:t>
            </a:r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безпеки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певний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набір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правил, процедур, </a:t>
            </a:r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якими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повинні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керуватися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педагоги та </a:t>
            </a:r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учні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закладі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освіти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певної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ситуації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8009" y="3235624"/>
            <a:ext cx="1474792" cy="1474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639411" y="3197999"/>
            <a:ext cx="33012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Алгоритм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вчителя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час сигналу “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Повітряна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тривога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”,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розроблений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dirty="0" err="1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іністерством</a:t>
            </a:r>
            <a:r>
              <a:rPr lang="ru-RU" dirty="0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освіти</a:t>
            </a:r>
            <a:r>
              <a:rPr lang="ru-RU" dirty="0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і науки </a:t>
            </a:r>
            <a:r>
              <a:rPr lang="ru-RU" dirty="0" err="1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endParaRPr lang="ru-RU" u="sng" dirty="0">
              <a:solidFill>
                <a:srgbClr val="0046D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66617" y="4938938"/>
            <a:ext cx="30512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Алгоритми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час сигналу “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повітряна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тривога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”,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розроблені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 </a:t>
            </a:r>
            <a:r>
              <a:rPr lang="ru-RU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Вінницькому</a:t>
            </a:r>
            <a:r>
              <a:rPr lang="ru-RU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ліцеї</a:t>
            </a:r>
            <a:r>
              <a:rPr lang="ru-RU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№</a:t>
            </a:r>
            <a:r>
              <a:rPr lang="ru-RU" dirty="0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29</a:t>
            </a:r>
            <a:endParaRPr lang="ru-RU" dirty="0">
              <a:solidFill>
                <a:srgbClr val="0046D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Intel\Downloads\qr-code (3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9491738" y="4938937"/>
            <a:ext cx="1477242" cy="1275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3" name="Group 26"/>
          <p:cNvGrpSpPr/>
          <p:nvPr/>
        </p:nvGrpSpPr>
        <p:grpSpPr>
          <a:xfrm>
            <a:off x="11074423" y="-214424"/>
            <a:ext cx="1472863" cy="1450606"/>
            <a:chOff x="0" y="0"/>
            <a:chExt cx="6350000" cy="6350000"/>
          </a:xfrm>
          <a:solidFill>
            <a:srgbClr val="FA8C00"/>
          </a:solidFill>
        </p:grpSpPr>
        <p:sp>
          <p:nvSpPr>
            <p:cNvPr id="34" name="Freeform 2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35" name="Group 3"/>
          <p:cNvGrpSpPr/>
          <p:nvPr/>
        </p:nvGrpSpPr>
        <p:grpSpPr>
          <a:xfrm>
            <a:off x="11194137" y="177019"/>
            <a:ext cx="1111042" cy="1052247"/>
            <a:chOff x="0" y="0"/>
            <a:chExt cx="6350000" cy="6350000"/>
          </a:xfrm>
          <a:solidFill>
            <a:srgbClr val="202EE2"/>
          </a:solidFill>
        </p:grpSpPr>
        <p:sp>
          <p:nvSpPr>
            <p:cNvPr id="38" name="Freeform 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39" name="Group 26"/>
          <p:cNvGrpSpPr/>
          <p:nvPr/>
        </p:nvGrpSpPr>
        <p:grpSpPr>
          <a:xfrm>
            <a:off x="-266671" y="-214424"/>
            <a:ext cx="1472863" cy="1450606"/>
            <a:chOff x="0" y="0"/>
            <a:chExt cx="6350000" cy="6350000"/>
          </a:xfrm>
          <a:solidFill>
            <a:srgbClr val="FA8C00"/>
          </a:solidFill>
        </p:grpSpPr>
        <p:sp>
          <p:nvSpPr>
            <p:cNvPr id="40" name="Freeform 2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41" name="Group 3"/>
          <p:cNvGrpSpPr/>
          <p:nvPr/>
        </p:nvGrpSpPr>
        <p:grpSpPr>
          <a:xfrm>
            <a:off x="0" y="155483"/>
            <a:ext cx="1111042" cy="1052247"/>
            <a:chOff x="0" y="0"/>
            <a:chExt cx="6350000" cy="6350000"/>
          </a:xfrm>
          <a:solidFill>
            <a:srgbClr val="202EE2"/>
          </a:solidFill>
        </p:grpSpPr>
        <p:sp>
          <p:nvSpPr>
            <p:cNvPr id="42" name="Freeform 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</p:spTree>
    <p:extLst>
      <p:ext uri="{BB962C8B-B14F-4D97-AF65-F5344CB8AC3E}">
        <p14:creationId xmlns:p14="http://schemas.microsoft.com/office/powerpoint/2010/main" val="624625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014566" y="4787005"/>
            <a:ext cx="864290" cy="864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004543" y="3922715"/>
            <a:ext cx="864290" cy="864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000595" y="1450606"/>
            <a:ext cx="864290" cy="864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0806" y="2197141"/>
            <a:ext cx="864290" cy="864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Google Shape;289;p13" descr="Image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43600"/>
            <a:ext cx="12192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7884367" y="43853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1641332" y="112867"/>
            <a:ext cx="9084414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БЕЗПЕЧНЕ ОСВІТНЄ СЕРЕДОВИЩЕ</a:t>
            </a:r>
          </a:p>
          <a:p>
            <a:pPr algn="ctr"/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ВОЄННИЙ СТАН</a:t>
            </a:r>
          </a:p>
          <a:p>
            <a:pPr algn="ctr"/>
            <a:r>
              <a:rPr lang="uk-UA" b="1" dirty="0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ПОСТІЙНЕ ОНОВЛЕННЯ ІНФОРМАЦІЇ</a:t>
            </a:r>
            <a:endParaRPr lang="ru-RU" b="1" dirty="0">
              <a:solidFill>
                <a:srgbClr val="0046D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05588" y="1781643"/>
            <a:ext cx="4761029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Варто</a:t>
            </a:r>
            <a:r>
              <a:rPr lang="ru-RU" b="1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пам’ятати</a:t>
            </a:r>
            <a:r>
              <a:rPr lang="ru-RU" b="1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ru-RU" b="1" dirty="0" smtClean="0"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Інформуйте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учнів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 правила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мінної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безпеки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проводьте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заходи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залученням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ДСНС</a:t>
            </a: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Правила,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потрібно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дотримуватися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560113" y="1181479"/>
            <a:ext cx="476102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Варто</a:t>
            </a:r>
            <a:r>
              <a:rPr lang="ru-RU" b="1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пам’ятати</a:t>
            </a:r>
            <a:r>
              <a:rPr lang="ru-RU" b="1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Забезпечте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проходження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працівниками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школи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навчань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першої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невідкладної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допомоги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Наприклад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тренінги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першої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допомоги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дітям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проводить</a:t>
            </a:r>
            <a:endParaRPr lang="ru-RU" dirty="0" smtClean="0">
              <a:solidFill>
                <a:srgbClr val="0046D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3184" y="3832912"/>
            <a:ext cx="29391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Інтерактивна</a:t>
            </a:r>
            <a:r>
              <a:rPr lang="ru-RU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онлайн-книга для </a:t>
            </a:r>
            <a:r>
              <a:rPr lang="ru-RU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молодшого</a:t>
            </a:r>
            <a:r>
              <a:rPr lang="ru-RU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віку</a:t>
            </a:r>
            <a:r>
              <a:rPr lang="ru-RU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Мінна</a:t>
            </a:r>
            <a:r>
              <a:rPr lang="ru-RU" dirty="0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безпека</a:t>
            </a:r>
            <a:r>
              <a:rPr lang="ru-RU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не без </a:t>
            </a:r>
            <a:r>
              <a:rPr lang="ru-RU" dirty="0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Пека»</a:t>
            </a:r>
            <a:endParaRPr lang="ru-RU" dirty="0">
              <a:solidFill>
                <a:srgbClr val="0046D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Intel\Downloads\qr-code (4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3569930" y="3810847"/>
            <a:ext cx="1216674" cy="1216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61207" y="5168032"/>
            <a:ext cx="20846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Пам’ятка</a:t>
            </a:r>
            <a:r>
              <a:rPr lang="ru-RU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Мінна</a:t>
            </a:r>
            <a:r>
              <a:rPr lang="ru-RU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безпека</a:t>
            </a:r>
            <a:r>
              <a:rPr lang="ru-RU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потрібно</a:t>
            </a:r>
            <a:r>
              <a:rPr lang="ru-RU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знати та </a:t>
            </a:r>
            <a:r>
              <a:rPr lang="ru-RU" dirty="0" err="1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виконувати</a:t>
            </a:r>
            <a:endParaRPr lang="ru-RU" dirty="0">
              <a:solidFill>
                <a:srgbClr val="0046D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C:\Users\Intel\Downloads\qr-code (5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9930" y="5119996"/>
            <a:ext cx="1296402" cy="129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988629" y="373224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836893" y="3212804"/>
            <a:ext cx="27879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Ukrainian Paramedic Group</a:t>
            </a:r>
            <a:endParaRPr lang="ru-RU" dirty="0">
              <a:solidFill>
                <a:srgbClr val="0046D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100" name="Picture 4" descr="C:\Users\Intel\Downloads\qr-code (6)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9608" y="2874707"/>
            <a:ext cx="1322524" cy="1322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560113" y="4273420"/>
            <a:ext cx="46905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Підтримуйте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проходження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педагогічними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працівниками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психологічних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тренінгів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Налагодьте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підтримуйте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партнерство з батьками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8" name="Group 26"/>
          <p:cNvGrpSpPr/>
          <p:nvPr/>
        </p:nvGrpSpPr>
        <p:grpSpPr>
          <a:xfrm>
            <a:off x="-266671" y="-214424"/>
            <a:ext cx="1472863" cy="1450606"/>
            <a:chOff x="0" y="0"/>
            <a:chExt cx="6350000" cy="6350000"/>
          </a:xfrm>
          <a:solidFill>
            <a:srgbClr val="FA8C00"/>
          </a:solidFill>
        </p:grpSpPr>
        <p:sp>
          <p:nvSpPr>
            <p:cNvPr id="29" name="Freeform 2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35" name="Group 3"/>
          <p:cNvGrpSpPr/>
          <p:nvPr/>
        </p:nvGrpSpPr>
        <p:grpSpPr>
          <a:xfrm>
            <a:off x="0" y="155483"/>
            <a:ext cx="1111042" cy="1052247"/>
            <a:chOff x="0" y="0"/>
            <a:chExt cx="6350000" cy="6350000"/>
          </a:xfrm>
          <a:solidFill>
            <a:srgbClr val="202EE2"/>
          </a:solidFill>
        </p:grpSpPr>
        <p:sp>
          <p:nvSpPr>
            <p:cNvPr id="38" name="Freeform 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39" name="Group 26"/>
          <p:cNvGrpSpPr/>
          <p:nvPr/>
        </p:nvGrpSpPr>
        <p:grpSpPr>
          <a:xfrm>
            <a:off x="11074423" y="-214424"/>
            <a:ext cx="1472863" cy="1450606"/>
            <a:chOff x="0" y="0"/>
            <a:chExt cx="6350000" cy="6350000"/>
          </a:xfrm>
          <a:solidFill>
            <a:srgbClr val="FA8C00"/>
          </a:solidFill>
        </p:grpSpPr>
        <p:sp>
          <p:nvSpPr>
            <p:cNvPr id="40" name="Freeform 2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41" name="Group 3"/>
          <p:cNvGrpSpPr/>
          <p:nvPr/>
        </p:nvGrpSpPr>
        <p:grpSpPr>
          <a:xfrm>
            <a:off x="11194137" y="177019"/>
            <a:ext cx="1111042" cy="1052247"/>
            <a:chOff x="0" y="0"/>
            <a:chExt cx="6350000" cy="6350000"/>
          </a:xfrm>
          <a:solidFill>
            <a:srgbClr val="202EE2"/>
          </a:solidFill>
        </p:grpSpPr>
        <p:sp>
          <p:nvSpPr>
            <p:cNvPr id="42" name="Freeform 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</p:spTree>
    <p:extLst>
      <p:ext uri="{BB962C8B-B14F-4D97-AF65-F5344CB8AC3E}">
        <p14:creationId xmlns:p14="http://schemas.microsoft.com/office/powerpoint/2010/main" val="2871909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6"/>
          <p:cNvGrpSpPr/>
          <p:nvPr/>
        </p:nvGrpSpPr>
        <p:grpSpPr>
          <a:xfrm>
            <a:off x="-266671" y="-214424"/>
            <a:ext cx="1472863" cy="1450606"/>
            <a:chOff x="0" y="0"/>
            <a:chExt cx="6350000" cy="6350000"/>
          </a:xfrm>
          <a:solidFill>
            <a:srgbClr val="FA8C00"/>
          </a:solidFill>
        </p:grpSpPr>
        <p:sp>
          <p:nvSpPr>
            <p:cNvPr id="27" name="Freeform 2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28" name="Group 26"/>
          <p:cNvGrpSpPr/>
          <p:nvPr/>
        </p:nvGrpSpPr>
        <p:grpSpPr>
          <a:xfrm>
            <a:off x="11074423" y="-214424"/>
            <a:ext cx="1472863" cy="1450606"/>
            <a:chOff x="0" y="0"/>
            <a:chExt cx="6350000" cy="6350000"/>
          </a:xfrm>
          <a:solidFill>
            <a:srgbClr val="FA8C00"/>
          </a:solidFill>
        </p:grpSpPr>
        <p:sp>
          <p:nvSpPr>
            <p:cNvPr id="29" name="Freeform 2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48824" y="2138081"/>
            <a:ext cx="864290" cy="864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01599" y="3529541"/>
            <a:ext cx="864290" cy="864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1375" y="2138081"/>
            <a:ext cx="864290" cy="864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Google Shape;289;p13" descr="Image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43600"/>
            <a:ext cx="12192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7884367" y="43853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36" name="Group 3"/>
          <p:cNvGrpSpPr/>
          <p:nvPr/>
        </p:nvGrpSpPr>
        <p:grpSpPr>
          <a:xfrm>
            <a:off x="11194137" y="177019"/>
            <a:ext cx="1111042" cy="1052247"/>
            <a:chOff x="0" y="0"/>
            <a:chExt cx="6350000" cy="6350000"/>
          </a:xfrm>
          <a:solidFill>
            <a:srgbClr val="202EE2"/>
          </a:solidFill>
        </p:grpSpPr>
        <p:sp>
          <p:nvSpPr>
            <p:cNvPr id="37" name="Freeform 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21" name="TextBox 20"/>
          <p:cNvSpPr txBox="1"/>
          <p:nvPr/>
        </p:nvSpPr>
        <p:spPr>
          <a:xfrm>
            <a:off x="1493717" y="225186"/>
            <a:ext cx="908441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БЕЗПЕЧНЕ ОСВІТНЄ СЕРЕДОВИЩЕ</a:t>
            </a:r>
          </a:p>
          <a:p>
            <a:pPr algn="ctr"/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ВОЄННИЙ СТАН</a:t>
            </a:r>
          </a:p>
          <a:p>
            <a:pPr algn="ctr"/>
            <a:r>
              <a:rPr lang="ru-RU" b="1" dirty="0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ПІДТРИМКА УЧНІВ З ООП ПІД ЧАС ПІДГОТОВКИ ДО </a:t>
            </a:r>
          </a:p>
          <a:p>
            <a:pPr algn="ctr"/>
            <a:r>
              <a:rPr lang="uk-UA" b="1" dirty="0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РЕАГУВАННЯ </a:t>
            </a:r>
            <a:r>
              <a:rPr lang="uk-UA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ТА ПОВЕДІНКИ У НАДЗВИЧАЙНИХ СИТУАЦІЯХ</a:t>
            </a:r>
            <a:r>
              <a:rPr lang="ru-RU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0046D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4971" y="1659216"/>
            <a:ext cx="4761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Варто</a:t>
            </a:r>
            <a:r>
              <a:rPr lang="ru-RU" b="1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пам’ятати</a:t>
            </a:r>
            <a:r>
              <a:rPr lang="ru-RU" b="1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ru-RU" b="1" dirty="0" smtClean="0"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988629" y="1680299"/>
            <a:ext cx="4761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Варто</a:t>
            </a:r>
            <a:r>
              <a:rPr lang="ru-RU" b="1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пам’ятати</a:t>
            </a:r>
            <a:r>
              <a:rPr lang="ru-RU" b="1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88629" y="373224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348163" y="18256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29732" y="2263707"/>
            <a:ext cx="493748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Підготовка учнів з особливими освітніми потребами, їхніх сімей та педагогічних працівників закладів освіти має велике значення під час реагування на надзвичайні ситуації, зокрема воєнного характеру</a:t>
            </a:r>
            <a:endParaRPr lang="ru-RU" sz="2400" b="1" dirty="0">
              <a:solidFill>
                <a:srgbClr val="FA8C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61027" y="3823605"/>
            <a:ext cx="507489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Діти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 ООП 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більш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вразливими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надзвичайних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ситуаціях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емоційному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когнітивному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поведінкових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рівнях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піддаються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підвищеному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ризику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стресових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реакцій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тривоги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232675" y="2283706"/>
            <a:ext cx="46612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Для того щоб працівники закладу мали належний рівень підготовки до реагування на надзвичайні ситуації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потрібно: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32675" y="3132080"/>
            <a:ext cx="45781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розробити</a:t>
            </a: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План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заходів для реалізації безпечного освітнього середовища</a:t>
            </a:r>
            <a:endParaRPr lang="ru-RU" dirty="0"/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232675" y="4101577"/>
            <a:ext cx="43932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запланувати </a:t>
            </a:r>
            <a:endParaRPr lang="uk-UA" dirty="0" smtClean="0">
              <a:solidFill>
                <a:srgbClr val="0046D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низку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заходів, які включають в себе роботу з вчителями, учнями та батьками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755977" y="5281879"/>
            <a:ext cx="80576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1600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1600" dirty="0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етодичні </a:t>
            </a:r>
            <a:r>
              <a:rPr lang="uk-UA" sz="1600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рекомендації </a:t>
            </a:r>
            <a:endParaRPr lang="uk-UA" sz="1600" dirty="0" smtClean="0">
              <a:solidFill>
                <a:srgbClr val="0046D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1600" dirty="0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uk-UA" sz="1600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Безпечне освітнє середовище: Надання індивідуальної підтримки учням з особливими освітніми потребами під час підготовки до реагування на надзвичайні ситуації», розроблені Державною установою «Український інститут розвитку освіти</a:t>
            </a:r>
            <a:r>
              <a:rPr lang="uk-UA" sz="1600" dirty="0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uk-UA" sz="1600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dirty="0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під егідою Міністерства </a:t>
            </a:r>
            <a:r>
              <a:rPr lang="uk-UA" sz="1600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освіти і науки </a:t>
            </a:r>
            <a:r>
              <a:rPr lang="uk-UA" sz="1600" dirty="0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endParaRPr lang="ru-RU" sz="1600" dirty="0">
              <a:solidFill>
                <a:srgbClr val="0046D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Intel\Downloads\websiteplanet-qr (1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5601" y="5006756"/>
            <a:ext cx="1598562" cy="1598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3" name="Group 3"/>
          <p:cNvGrpSpPr/>
          <p:nvPr/>
        </p:nvGrpSpPr>
        <p:grpSpPr>
          <a:xfrm>
            <a:off x="0" y="155483"/>
            <a:ext cx="1111042" cy="1052247"/>
            <a:chOff x="0" y="0"/>
            <a:chExt cx="6350000" cy="6350000"/>
          </a:xfrm>
          <a:solidFill>
            <a:srgbClr val="202EE2"/>
          </a:solidFill>
        </p:grpSpPr>
        <p:sp>
          <p:nvSpPr>
            <p:cNvPr id="34" name="Freeform 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</p:spTree>
    <p:extLst>
      <p:ext uri="{BB962C8B-B14F-4D97-AF65-F5344CB8AC3E}">
        <p14:creationId xmlns:p14="http://schemas.microsoft.com/office/powerpoint/2010/main" val="33888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26220</TotalTime>
  <Words>549</Words>
  <Application>Microsoft Office PowerPoint</Application>
  <PresentationFormat>Произвольный</PresentationFormat>
  <Paragraphs>82</Paragraphs>
  <Slides>5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Intel</cp:lastModifiedBy>
  <cp:revision>1941</cp:revision>
  <cp:lastPrinted>2023-06-22T14:57:19Z</cp:lastPrinted>
  <dcterms:created xsi:type="dcterms:W3CDTF">2018-12-21T09:29:25Z</dcterms:created>
  <dcterms:modified xsi:type="dcterms:W3CDTF">2023-08-16T13:15:41Z</dcterms:modified>
</cp:coreProperties>
</file>